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01" r:id="rId1"/>
  </p:sldMasterIdLst>
  <p:sldIdLst>
    <p:sldId id="256" r:id="rId2"/>
    <p:sldId id="271" r:id="rId3"/>
    <p:sldId id="257" r:id="rId4"/>
    <p:sldId id="258" r:id="rId5"/>
    <p:sldId id="263" r:id="rId6"/>
    <p:sldId id="259" r:id="rId7"/>
    <p:sldId id="260" r:id="rId8"/>
    <p:sldId id="261" r:id="rId9"/>
    <p:sldId id="262" r:id="rId10"/>
    <p:sldId id="264" r:id="rId11"/>
    <p:sldId id="265" r:id="rId12"/>
    <p:sldId id="267" r:id="rId13"/>
    <p:sldId id="268" r:id="rId14"/>
    <p:sldId id="269" r:id="rId15"/>
    <p:sldId id="270" r:id="rId16"/>
    <p:sldId id="266" r:id="rId17"/>
    <p:sldId id="272" r:id="rId18"/>
  </p:sldIdLst>
  <p:sldSz cx="12192000" cy="6858000"/>
  <p:notesSz cx="6858000" cy="9144000"/>
  <p:embeddedFontLst>
    <p:embeddedFont>
      <p:font typeface="progresspixel-bold" panose="02000803000000000000" pitchFamily="2" charset="-52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0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4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78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5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63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8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6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7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7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  <a:latin typeface="progresspixel-bold" panose="02000803000000000000" pitchFamily="2" charset="-52"/>
              </a:defRPr>
            </a:lvl1pPr>
          </a:lstStyle>
          <a:p>
            <a:fld id="{0D4E46AA-1EC0-4433-9956-E798E94A6FB7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  <a:latin typeface="progresspixel-bold" panose="02000803000000000000" pitchFamily="2" charset="-5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  <a:latin typeface="progresspixel-bold" panose="02000803000000000000" pitchFamily="2" charset="-52"/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24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894" r:id="rId6"/>
    <p:sldLayoutId id="2147483890" r:id="rId7"/>
    <p:sldLayoutId id="2147483891" r:id="rId8"/>
    <p:sldLayoutId id="2147483892" r:id="rId9"/>
    <p:sldLayoutId id="2147483893" r:id="rId10"/>
    <p:sldLayoutId id="21474838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progresspixel-bold" panose="02000803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gresspixel-bold" panose="02000803000000000000" pitchFamily="2" charset="-52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progresspixel-bold" panose="02000803000000000000" pitchFamily="2" charset="-52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progresspixel-bold" panose="02000803000000000000" pitchFamily="2" charset="-52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progresspixel-bold" panose="02000803000000000000" pitchFamily="2" charset="-52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progresspixel-bold" panose="02000803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slide" Target="slide13.xml"/><Relationship Id="rId4" Type="http://schemas.openxmlformats.org/officeDocument/2006/relationships/slide" Target="slide14.xml"/><Relationship Id="rId9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A0-scxoXc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kitaSamkov/Winforms-roguelike-platforme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3.xml"/><Relationship Id="rId7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10" Type="http://schemas.openxmlformats.org/officeDocument/2006/relationships/slide" Target="slide16.xml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A1F20289-EE8E-40DE-8038-C7900D58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9"/>
          <a:stretch/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34B6B-9332-42B1-BAFE-EC75B803A9F4}"/>
              </a:ext>
            </a:extLst>
          </p:cNvPr>
          <p:cNvSpPr txBox="1"/>
          <p:nvPr/>
        </p:nvSpPr>
        <p:spPr>
          <a:xfrm>
            <a:off x="879303" y="1046188"/>
            <a:ext cx="48782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Great Hero</a:t>
            </a:r>
            <a:endParaRPr lang="ru-RU" sz="6000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9E9CD-65E5-40A9-BF3B-691442F14136}"/>
              </a:ext>
            </a:extLst>
          </p:cNvPr>
          <p:cNvSpPr txBox="1"/>
          <p:nvPr/>
        </p:nvSpPr>
        <p:spPr>
          <a:xfrm>
            <a:off x="879303" y="2399251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Самков Никита Алексеевич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РИ-100014</a:t>
            </a:r>
          </a:p>
          <a:p>
            <a:endParaRPr lang="ru-RU" dirty="0">
              <a:latin typeface="progresspixel-bold" panose="02000803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77500E-A5F3-4145-A5FF-801F435CA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268" y="813732"/>
            <a:ext cx="2449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4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Сокровища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1257714"/>
            <a:ext cx="1120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Как было сказано ранее, все сокровища, которые будут в сокровищницах, генерируются при создании уровня, то есть, при запуске игры.</a:t>
            </a:r>
          </a:p>
          <a:p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У каждого сокровища есть свойство «ценность», на основе которого генератор выбирает, какое сокровище добавить.</a:t>
            </a:r>
          </a:p>
          <a:p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Как генератор выбирает сокровище: по формуле выбирает редкость сокровища, далее из всех сокровищ этой редкости выбирает случайное.</a:t>
            </a:r>
          </a:p>
          <a:p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По итогу: больше ценность - меньше шанс появления данного сокровища.</a:t>
            </a:r>
          </a:p>
          <a:p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На следующем слайде представлены все сокровища, которые на данный момент есть в игре (20 штук) и их описание.</a:t>
            </a:r>
          </a:p>
        </p:txBody>
      </p:sp>
    </p:spTree>
    <p:extLst>
      <p:ext uri="{BB962C8B-B14F-4D97-AF65-F5344CB8AC3E}">
        <p14:creationId xmlns:p14="http://schemas.microsoft.com/office/powerpoint/2010/main" val="234719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08C5BB-A6E4-4D23-8286-EDB7AF40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4848301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43B143-BAE0-4C57-A2EA-4F046070A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01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3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1877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Враги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779541"/>
            <a:ext cx="1120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Враги появляются в точках, заданных в шаблоне карты (в битве с боссом в правом и левом верхних углах, подробнее на </a:t>
            </a:r>
            <a:r>
              <a:rPr lang="ru-RU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слайде о Боссе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Для каждой точки выбирается случайный враг из всего списка врагов.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На каждую комнату высчитывается оптимальная сложность комнаты (по количеству точек появления врагов).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У каждого врага есть параметр сложности. Если при появлении врага суммарная сложность врагов в комнате превысит оптимальную, то враг не появится.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 каждого врага может выпасть </a:t>
            </a:r>
            <a:r>
              <a:rPr lang="ru-RU" dirty="0" err="1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лут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 (здоровье, стрелы или сокровище).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Все типы врагов с их описанием представлены на </a:t>
            </a:r>
            <a:r>
              <a:rPr lang="ru-RU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следующем слайде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(всего в игре 15 типов врагов).</a:t>
            </a: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8F9A9716-F057-4405-B1EC-A84ACC27C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520615"/>
              </p:ext>
            </p:extLst>
          </p:nvPr>
        </p:nvGraphicFramePr>
        <p:xfrm>
          <a:off x="990600" y="4120036"/>
          <a:ext cx="3782736" cy="269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r:id="rId6" imgW="9879120" imgH="7022160" progId="">
                  <p:embed/>
                </p:oleObj>
              </mc:Choice>
              <mc:Fallback>
                <p:oleObj r:id="rId6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4120036"/>
                        <a:ext cx="3782736" cy="2690912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C90F8D71-78D3-40CE-846E-564A87DF6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908895"/>
              </p:ext>
            </p:extLst>
          </p:nvPr>
        </p:nvGraphicFramePr>
        <p:xfrm>
          <a:off x="7418664" y="4120036"/>
          <a:ext cx="3782736" cy="269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r:id="rId8" imgW="9879120" imgH="7022160" progId="">
                  <p:embed/>
                </p:oleObj>
              </mc:Choice>
              <mc:Fallback>
                <p:oleObj r:id="rId8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18664" y="4120036"/>
                        <a:ext cx="3782736" cy="2690912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566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ED1C2C-893C-49FC-B832-3F70B7C04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18" y="-12"/>
            <a:ext cx="4825727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FCA4C8-894D-468C-B634-1EB192BBA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327" y="-12"/>
            <a:ext cx="4825726" cy="410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9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1620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Босс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1257714"/>
            <a:ext cx="1120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Босс всегда находится в Босс-комнате, и только в ней.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При убийстве босса с него выпадает </a:t>
            </a:r>
            <a:r>
              <a:rPr lang="en-US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Giant Ruby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У Босса есть два вида атаки: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Босс ударяет кулаком пол, нанося урон по всей зоне 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(всего 3 зоны: левая, центр и правая).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Босс призывает двух случайных врагов. Точки призыва - правый верхний угол и левый верхний угол.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Также Босс обладает следующими особенностями: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Босс всегда находится на одном месте.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Босс не получает урона, когда игрок бьёт его руки, чтобы нанести Боссу урон, необходимо бить его «тело».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Чем меньше у босса здоровья - тем чаще и быстрее он атакует.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Стрелы и другие снаряды пролетают сквозь босса, не нанося ему урона.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Шкала здоровья босса находится в нижней части экрана.</a:t>
            </a:r>
          </a:p>
        </p:txBody>
      </p:sp>
    </p:spTree>
    <p:extLst>
      <p:ext uri="{BB962C8B-B14F-4D97-AF65-F5344CB8AC3E}">
        <p14:creationId xmlns:p14="http://schemas.microsoft.com/office/powerpoint/2010/main" val="245677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3833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Скриншоты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2E8C23C-AC67-4433-A8A7-9F13AF90D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16174"/>
              </p:ext>
            </p:extLst>
          </p:nvPr>
        </p:nvGraphicFramePr>
        <p:xfrm>
          <a:off x="6253627" y="3757736"/>
          <a:ext cx="3833101" cy="272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" r:id="rId4" imgW="9879120" imgH="7022160" progId="">
                  <p:embed/>
                </p:oleObj>
              </mc:Choice>
              <mc:Fallback>
                <p:oleObj r:id="rId4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53627" y="3757736"/>
                        <a:ext cx="3833101" cy="272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20906A2-68EE-473F-B68F-C961DAA5BE98}"/>
              </a:ext>
            </a:extLst>
          </p:cNvPr>
          <p:cNvSpPr txBox="1"/>
          <p:nvPr/>
        </p:nvSpPr>
        <p:spPr>
          <a:xfrm>
            <a:off x="6253627" y="6484476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</a:rPr>
              <a:t>Призванные Боссом враги</a:t>
            </a: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2D01868-6D15-4DEB-91A1-1E4263D6E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511107"/>
              </p:ext>
            </p:extLst>
          </p:nvPr>
        </p:nvGraphicFramePr>
        <p:xfrm>
          <a:off x="7982810" y="1031001"/>
          <a:ext cx="3833102" cy="2726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" r:id="rId6" imgW="9879120" imgH="7022160" progId="">
                  <p:embed/>
                </p:oleObj>
              </mc:Choice>
              <mc:Fallback>
                <p:oleObj r:id="rId6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82810" y="1031001"/>
                        <a:ext cx="3833102" cy="2726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61D6EC-2C09-4EE0-861D-C80EDBBDDBF5}"/>
              </a:ext>
            </a:extLst>
          </p:cNvPr>
          <p:cNvSpPr txBox="1"/>
          <p:nvPr/>
        </p:nvSpPr>
        <p:spPr>
          <a:xfrm>
            <a:off x="9205810" y="3734622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</a:rPr>
              <a:t>Зоны атаки Босса</a:t>
            </a: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8C6F5943-0910-4989-BCBC-3C5CB4206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138450"/>
              </p:ext>
            </p:extLst>
          </p:nvPr>
        </p:nvGraphicFramePr>
        <p:xfrm>
          <a:off x="2324437" y="3757736"/>
          <a:ext cx="3833101" cy="272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r:id="rId8" imgW="9879120" imgH="7022160" progId="">
                  <p:embed/>
                </p:oleObj>
              </mc:Choice>
              <mc:Fallback>
                <p:oleObj r:id="rId8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4437" y="3757736"/>
                        <a:ext cx="3833101" cy="272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B67A4C2D-D898-420C-920E-7C3A2601A3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468686"/>
              </p:ext>
            </p:extLst>
          </p:nvPr>
        </p:nvGraphicFramePr>
        <p:xfrm>
          <a:off x="376088" y="1030996"/>
          <a:ext cx="3833101" cy="272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r:id="rId10" imgW="9879120" imgH="7022160" progId="">
                  <p:embed/>
                </p:oleObj>
              </mc:Choice>
              <mc:Fallback>
                <p:oleObj r:id="rId10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6088" y="1030996"/>
                        <a:ext cx="3833101" cy="272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87AB42A-E09A-4AF3-98E2-D1BE975FFB3D}"/>
              </a:ext>
            </a:extLst>
          </p:cNvPr>
          <p:cNvSpPr txBox="1"/>
          <p:nvPr/>
        </p:nvSpPr>
        <p:spPr>
          <a:xfrm>
            <a:off x="595253" y="373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</a:rPr>
              <a:t>Босс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35A758-4A47-42EF-98B6-214003818F68}"/>
              </a:ext>
            </a:extLst>
          </p:cNvPr>
          <p:cNvSpPr txBox="1"/>
          <p:nvPr/>
        </p:nvSpPr>
        <p:spPr>
          <a:xfrm>
            <a:off x="2181769" y="6484476"/>
            <a:ext cx="411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</a:rPr>
              <a:t>Босс атакует по левой зоне</a:t>
            </a:r>
          </a:p>
        </p:txBody>
      </p:sp>
    </p:spTree>
    <p:extLst>
      <p:ext uri="{BB962C8B-B14F-4D97-AF65-F5344CB8AC3E}">
        <p14:creationId xmlns:p14="http://schemas.microsoft.com/office/powerpoint/2010/main" val="310995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Конец игры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1257714"/>
            <a:ext cx="1120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Игрок побеждает, когда подбирает сокровище </a:t>
            </a: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Giant Ruby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CB59C3-515E-4AB7-AB21-E3F2E3F0B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3681"/>
            <a:ext cx="3779528" cy="2093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AC438F-820A-40DA-811C-FE637736466A}"/>
              </a:ext>
            </a:extLst>
          </p:cNvPr>
          <p:cNvSpPr txBox="1"/>
          <p:nvPr/>
        </p:nvSpPr>
        <p:spPr>
          <a:xfrm>
            <a:off x="990600" y="4057857"/>
            <a:ext cx="1120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И проигрывает, когда его здоровье опускается до нуля.</a:t>
            </a:r>
          </a:p>
        </p:txBody>
      </p:sp>
      <p:pic>
        <p:nvPicPr>
          <p:cNvPr id="8" name="Рисунок 7" descr="Изображение выглядит как текст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9B64F1A3-4420-4E46-91DA-A7F77F06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15" y="1753157"/>
            <a:ext cx="2791963" cy="20939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34198D-779D-49F7-A3C2-ECDAC9AD9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19" y="4595612"/>
            <a:ext cx="2791952" cy="20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5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Ссылки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1257714"/>
            <a:ext cx="11201400" cy="70788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accent4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Трейлер игры на </a:t>
            </a:r>
            <a:r>
              <a:rPr lang="ru-RU" sz="4000" dirty="0" err="1">
                <a:solidFill>
                  <a:schemeClr val="accent4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ютубе</a:t>
            </a:r>
            <a:endParaRPr lang="ru-RU" sz="4000" dirty="0">
              <a:solidFill>
                <a:schemeClr val="accent4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DB05D-95AE-4B5F-B60B-D21752773E84}"/>
              </a:ext>
            </a:extLst>
          </p:cNvPr>
          <p:cNvSpPr txBox="1"/>
          <p:nvPr/>
        </p:nvSpPr>
        <p:spPr>
          <a:xfrm>
            <a:off x="990600" y="2353870"/>
            <a:ext cx="11201400" cy="70788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accent4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Гитхаб</a:t>
            </a:r>
            <a:endParaRPr lang="ru-RU" sz="4000" dirty="0">
              <a:solidFill>
                <a:schemeClr val="accent4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095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40350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Содержание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1257714"/>
            <a:ext cx="11201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Идея</a:t>
            </a:r>
            <a:endParaRPr lang="ru-RU" sz="2000" dirty="0">
              <a:solidFill>
                <a:schemeClr val="accent6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endParaRPr lang="ru-RU" sz="2000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r>
              <a:rPr lang="ru-RU" sz="2000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 Основные механики</a:t>
            </a:r>
            <a:endParaRPr lang="ru-RU" sz="2000" dirty="0">
              <a:solidFill>
                <a:schemeClr val="accent6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endParaRPr lang="ru-RU" sz="2000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r>
              <a:rPr lang="ru-RU" sz="2000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5. Управление</a:t>
            </a:r>
            <a:endParaRPr lang="ru-RU" sz="2000" dirty="0">
              <a:solidFill>
                <a:schemeClr val="accent6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endParaRPr lang="ru-RU" sz="2000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r>
              <a:rPr lang="ru-RU" sz="2000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6..9 Генерация уровней</a:t>
            </a:r>
            <a:endParaRPr lang="ru-RU" sz="2000" dirty="0">
              <a:solidFill>
                <a:schemeClr val="accent6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endParaRPr lang="ru-RU" sz="2000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r>
              <a:rPr lang="ru-RU" sz="2000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10..11 Сокровища</a:t>
            </a:r>
            <a:endParaRPr lang="ru-RU" sz="2000" dirty="0">
              <a:solidFill>
                <a:schemeClr val="accent6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endParaRPr lang="ru-RU" sz="2000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r>
              <a:rPr lang="ru-RU" sz="2000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12..13 Враги</a:t>
            </a:r>
            <a:endParaRPr lang="ru-RU" sz="2000" dirty="0">
              <a:solidFill>
                <a:schemeClr val="accent6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endParaRPr lang="ru-RU" sz="2000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r>
              <a:rPr lang="ru-RU" sz="2000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14..15 Босс</a:t>
            </a:r>
            <a:endParaRPr lang="ru-RU" sz="2000" dirty="0">
              <a:solidFill>
                <a:schemeClr val="accent6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endParaRPr lang="ru-RU" sz="2000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r>
              <a:rPr lang="ru-RU" sz="2000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16. Конец игры</a:t>
            </a:r>
            <a:endParaRPr lang="ru-RU" sz="2000" dirty="0">
              <a:solidFill>
                <a:schemeClr val="accent6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211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Идея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1257714"/>
            <a:ext cx="1120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Great Hero 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-</a:t>
            </a: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 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игра в жанре рогалик-платформер. То есть она сочетает в себе 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механику платформ и механику рогалика (генерируемые уровни и 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При смерти игрок должен начать игру заново «начать новый забег»).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Аналог - игра </a:t>
            </a: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Dead Cells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, но большинство предметов в ней - оружие.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Предметы </a:t>
            </a: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Great Hero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 напрямую влияют на игровой процесс от изменения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характеристик игрока до изменения генерации противников на уровне.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67BB91-620C-4579-84B3-08826E393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38752"/>
            <a:ext cx="4863981" cy="2735989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97E8B-C3CA-49A9-B572-9F7EC6D9F9EC}"/>
              </a:ext>
            </a:extLst>
          </p:cNvPr>
          <p:cNvSpPr txBox="1"/>
          <p:nvPr/>
        </p:nvSpPr>
        <p:spPr>
          <a:xfrm>
            <a:off x="1887554" y="6047038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Геймплей </a:t>
            </a: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Dead Cells</a:t>
            </a:r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BEA757C7-8D37-4FC8-A0FE-5F20FDA09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880118"/>
              </p:ext>
            </p:extLst>
          </p:nvPr>
        </p:nvGraphicFramePr>
        <p:xfrm>
          <a:off x="7050281" y="3238752"/>
          <a:ext cx="3834272" cy="2735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r:id="rId5" imgW="9955440" imgH="7098120" progId="">
                  <p:embed/>
                </p:oleObj>
              </mc:Choice>
              <mc:Fallback>
                <p:oleObj r:id="rId5" imgW="9955440" imgH="7098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50281" y="3238752"/>
                        <a:ext cx="3834272" cy="2735989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B6A9653-72A4-4D98-813F-64EE22BDC2E5}"/>
              </a:ext>
            </a:extLst>
          </p:cNvPr>
          <p:cNvSpPr txBox="1"/>
          <p:nvPr/>
        </p:nvSpPr>
        <p:spPr>
          <a:xfrm>
            <a:off x="7432381" y="6052790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Геймплей </a:t>
            </a: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Great Hero</a:t>
            </a:r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65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653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Основные механики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1048945"/>
            <a:ext cx="11201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Случайная генерация уровней (а также можно генерировать уровни с помощью </a:t>
            </a: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seed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, таким образом, получая идентичные уровни).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Платформер. Игрок и враги во время игры будут находиться в комнатах с платформами, по которым можно перемещаться.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Сокровища, влияющие на игровой процесс.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Разнообразные враги.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«Конец» игры. В последней комнате находится босс, при победе которого игрок побеждает.</a:t>
            </a:r>
          </a:p>
        </p:txBody>
      </p:sp>
    </p:spTree>
    <p:extLst>
      <p:ext uri="{BB962C8B-B14F-4D97-AF65-F5344CB8AC3E}">
        <p14:creationId xmlns:p14="http://schemas.microsoft.com/office/powerpoint/2010/main" val="74127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3826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Управление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1048945"/>
            <a:ext cx="1120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A / D - 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перемещение влево / вправо, соответственно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	(или стрелочки влево/вправо).</a:t>
            </a:r>
            <a:endParaRPr lang="en-US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W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 / вверх / пробел - прыжок. (при полёте двигаться вверх)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S / 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вниз - спрыгнуть вниз с платформы. (при полёте двигаться вниз)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E - 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атака мечом.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Q - 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выстрел стрелой.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0 (ноль) - перезапуск игры (уровень будет новый, если не используется </a:t>
            </a: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seed)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R - 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смена вторичного оружия (если у игрока есть сокровище, которое заменяет основной лук, то позволяет переключаться между ними).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ПКМ на сокровище в инвентаре (правый верхний угол) – выбросить сокровище.</a:t>
            </a:r>
          </a:p>
        </p:txBody>
      </p:sp>
    </p:spTree>
    <p:extLst>
      <p:ext uri="{BB962C8B-B14F-4D97-AF65-F5344CB8AC3E}">
        <p14:creationId xmlns:p14="http://schemas.microsoft.com/office/powerpoint/2010/main" val="370891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9520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Случайная генерация уровней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1257714"/>
            <a:ext cx="1120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По умолчанию генерируется 10 комнат: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Первая комната всегда стартовая, в ней нет платформ. При старте игры игрок появляется в ней.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Последняя комната всегда Босс-комната. Расположение платформ в ней всегда одинаковое. При входе в комнату в ней находится только Босс, но он может призывать врагов в течение битвы (об этом подробнее на </a:t>
            </a:r>
            <a:r>
              <a:rPr lang="ru-RU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слайде о Боссе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Каждая третья комната (если она не является Босс-комнатой) - сокровищница. В ней всегда находится посередине платформа, а на платформе находится случайное сокровище. Какие сокровища будут в сокровищницах определяется на этапе генерации уровня, а не при входе в сокровищницу. О сокровищах подробнее на </a:t>
            </a:r>
            <a:r>
              <a:rPr lang="ru-RU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слайде о сокровищах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.</a:t>
            </a:r>
            <a:endParaRPr lang="en-US" dirty="0">
              <a:solidFill>
                <a:schemeClr val="bg1"/>
              </a:solidFill>
              <a:latin typeface="progresspixel-bold" panose="02000803000000000000" pitchFamily="2" charset="-52"/>
              <a:ea typeface="Minecraft Rus" panose="00000400000000000000" pitchFamily="2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Остальные «обычные» комнаты генерируются из шаблонов, созданных заранее. О них подробнее на </a:t>
            </a:r>
            <a:r>
              <a:rPr lang="ru-RU" dirty="0">
                <a:solidFill>
                  <a:schemeClr val="accent6"/>
                </a:solidFill>
                <a:latin typeface="progresspixel-bold" panose="02000803000000000000" pitchFamily="2" charset="-52"/>
                <a:ea typeface="Minecraft Rus" panose="00000400000000000000" pitchFamily="2" charset="-128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следующем слайде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Весь уровень - полоса из комнат, то есть игрок может перемещаться только в следующую или в предыдущую комнаты.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Генерация с помощью </a:t>
            </a: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seed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: В коде при создании карты можно указать </a:t>
            </a: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seed 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генерации. Уровни с одинаковым </a:t>
            </a:r>
            <a:r>
              <a:rPr lang="en-US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seed</a:t>
            </a:r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 идентичны.</a:t>
            </a:r>
          </a:p>
        </p:txBody>
      </p:sp>
    </p:spTree>
    <p:extLst>
      <p:ext uri="{BB962C8B-B14F-4D97-AF65-F5344CB8AC3E}">
        <p14:creationId xmlns:p14="http://schemas.microsoft.com/office/powerpoint/2010/main" val="187683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5981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Обычные комнаты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1257714"/>
            <a:ext cx="1120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Обычные комнаты составляют основное наполнение уровня.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В них находятся платформы и враги.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Пока игрок не уничтожит всех врагов, он не сможет перейти ни в следующую, ни в предыдущую комнату.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Обычные комнаты являются препятствием для игрока на пути к боссу.</a:t>
            </a: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33E98B54-987B-4A0F-84A9-35A872D943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472854"/>
              </p:ext>
            </p:extLst>
          </p:nvPr>
        </p:nvGraphicFramePr>
        <p:xfrm>
          <a:off x="990600" y="2855813"/>
          <a:ext cx="4744931" cy="3375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r:id="rId4" imgW="9879120" imgH="7022160" progId="">
                  <p:embed/>
                </p:oleObj>
              </mc:Choice>
              <mc:Fallback>
                <p:oleObj r:id="rId4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2855813"/>
                        <a:ext cx="4744931" cy="3375385"/>
                      </a:xfrm>
                      <a:prstGeom prst="rect">
                        <a:avLst/>
                      </a:prstGeom>
                      <a:ln w="28575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992CA5E-73AC-4CF8-A23B-13D947E2E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67887"/>
              </p:ext>
            </p:extLst>
          </p:nvPr>
        </p:nvGraphicFramePr>
        <p:xfrm>
          <a:off x="6456471" y="2855813"/>
          <a:ext cx="4744931" cy="3375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r:id="rId6" imgW="9879120" imgH="7022160" progId="">
                  <p:embed/>
                </p:oleObj>
              </mc:Choice>
              <mc:Fallback>
                <p:oleObj r:id="rId6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6471" y="2855813"/>
                        <a:ext cx="4744931" cy="3375385"/>
                      </a:xfrm>
                      <a:prstGeom prst="rect">
                        <a:avLst/>
                      </a:prstGeom>
                      <a:ln w="28575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700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8600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Создание обычных комнат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F81AD-5133-43E4-9029-3F10E3A9DCD6}"/>
              </a:ext>
            </a:extLst>
          </p:cNvPr>
          <p:cNvSpPr txBox="1"/>
          <p:nvPr/>
        </p:nvSpPr>
        <p:spPr>
          <a:xfrm>
            <a:off x="990600" y="1257714"/>
            <a:ext cx="1120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Обычная комната, которую нужно добавить на уровень, случайным образом выбирается из списка комнат-шаблонов, заданных заранее, и удаляется из этого списка. Таким образом, обычные комнаты в уровне не повторяются.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Шаблонные комнаты можно задавать в коде «вручную», то есть, перечислять координаты платформ, и места появления монстров.</a:t>
            </a:r>
          </a:p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А можно воспользоваться «переводчиком» из символьного представления комнаты. Практически все шаблонные комнаты я сделал с помощью него, чтобы код был более понятен.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C2F2C-008F-4899-90B9-D361FACAAEB6}"/>
              </a:ext>
            </a:extLst>
          </p:cNvPr>
          <p:cNvSpPr txBox="1"/>
          <p:nvPr/>
        </p:nvSpPr>
        <p:spPr>
          <a:xfrm>
            <a:off x="990600" y="5461628"/>
            <a:ext cx="345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progresspixel-bold" panose="02000803000000000000" pitchFamily="2" charset="-52"/>
              </a:rPr>
              <a:t>Пример комнаты, созданной символьным переводчиком.</a:t>
            </a:r>
          </a:p>
          <a:p>
            <a:r>
              <a:rPr lang="ru-RU" sz="1000" dirty="0">
                <a:solidFill>
                  <a:schemeClr val="bg1"/>
                </a:solidFill>
                <a:latin typeface="progresspixel-bold" panose="02000803000000000000" pitchFamily="2" charset="-52"/>
              </a:rPr>
              <a:t>Пояснение: звёздочки - места появления противников, </a:t>
            </a:r>
          </a:p>
          <a:p>
            <a:r>
              <a:rPr lang="ru-RU" sz="1000" dirty="0">
                <a:solidFill>
                  <a:schemeClr val="bg1"/>
                </a:solidFill>
                <a:latin typeface="progresspixel-bold" panose="02000803000000000000" pitchFamily="2" charset="-52"/>
              </a:rPr>
              <a:t>черточки - платформы, </a:t>
            </a:r>
          </a:p>
          <a:p>
            <a:r>
              <a:rPr lang="ru-RU" sz="1000" dirty="0">
                <a:solidFill>
                  <a:schemeClr val="bg1"/>
                </a:solidFill>
                <a:latin typeface="progresspixel-bold" panose="02000803000000000000" pitchFamily="2" charset="-52"/>
              </a:rPr>
              <a:t>решетки - уровень пола комнаты.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F4914BE-7CCC-465C-87F3-8522FC343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66038"/>
            <a:ext cx="3457575" cy="1790700"/>
          </a:xfrm>
          <a:prstGeom prst="rect">
            <a:avLst/>
          </a:prstGeom>
        </p:spPr>
      </p:pic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CB21E927-56A5-4E58-AB38-CF0370D265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356291"/>
              </p:ext>
            </p:extLst>
          </p:nvPr>
        </p:nvGraphicFramePr>
        <p:xfrm>
          <a:off x="6318674" y="3566038"/>
          <a:ext cx="3454311" cy="2457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r:id="rId5" imgW="9879120" imgH="7022160" progId="">
                  <p:embed/>
                </p:oleObj>
              </mc:Choice>
              <mc:Fallback>
                <p:oleObj r:id="rId5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8674" y="3566038"/>
                        <a:ext cx="3454311" cy="2457281"/>
                      </a:xfrm>
                      <a:prstGeom prst="rect">
                        <a:avLst/>
                      </a:prstGeom>
                      <a:ln w="28575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D932D1E-73A9-4046-982E-457DE2EB657F}"/>
              </a:ext>
            </a:extLst>
          </p:cNvPr>
          <p:cNvSpPr txBox="1"/>
          <p:nvPr/>
        </p:nvSpPr>
        <p:spPr>
          <a:xfrm>
            <a:off x="6874301" y="6096495"/>
            <a:ext cx="2343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progresspixel-bold" panose="02000803000000000000" pitchFamily="2" charset="-52"/>
              </a:rPr>
              <a:t>Данная комната в игре</a:t>
            </a:r>
          </a:p>
        </p:txBody>
      </p:sp>
    </p:spTree>
    <p:extLst>
      <p:ext uri="{BB962C8B-B14F-4D97-AF65-F5344CB8AC3E}">
        <p14:creationId xmlns:p14="http://schemas.microsoft.com/office/powerpoint/2010/main" val="3531492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ешний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DD0A247-9B05-4054-A2C2-80D4B8F6A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17318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A3D34-57CE-48EA-B21A-0D42EB282007}"/>
              </a:ext>
            </a:extLst>
          </p:cNvPr>
          <p:cNvSpPr txBox="1"/>
          <p:nvPr/>
        </p:nvSpPr>
        <p:spPr>
          <a:xfrm>
            <a:off x="990600" y="161558"/>
            <a:ext cx="8244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progresspixel-bold" panose="02000803000000000000" pitchFamily="2" charset="-52"/>
                <a:ea typeface="Minecraft Rus" panose="00000400000000000000" pitchFamily="2" charset="-128"/>
              </a:rPr>
              <a:t>Скриншоты типов комнат</a:t>
            </a: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9374F158-14C7-4578-A8FB-34BDC4EBAB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018184"/>
              </p:ext>
            </p:extLst>
          </p:nvPr>
        </p:nvGraphicFramePr>
        <p:xfrm>
          <a:off x="4561166" y="1298063"/>
          <a:ext cx="3069672" cy="218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" r:id="rId4" imgW="9879120" imgH="7022160" progId="">
                  <p:embed/>
                </p:oleObj>
              </mc:Choice>
              <mc:Fallback>
                <p:oleObj r:id="rId4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61166" y="1298063"/>
                        <a:ext cx="3069672" cy="2183662"/>
                      </a:xfrm>
                      <a:prstGeom prst="rect">
                        <a:avLst/>
                      </a:prstGeom>
                      <a:ln w="28575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9302B1-0D60-48EA-A9D2-D9D0C6E170D8}"/>
              </a:ext>
            </a:extLst>
          </p:cNvPr>
          <p:cNvSpPr txBox="1"/>
          <p:nvPr/>
        </p:nvSpPr>
        <p:spPr>
          <a:xfrm>
            <a:off x="4743708" y="3481725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</a:rPr>
              <a:t>Обычная комната.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2F2C837-E93A-4081-A865-CAB60B4C2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928947"/>
              </p:ext>
            </p:extLst>
          </p:nvPr>
        </p:nvGraphicFramePr>
        <p:xfrm>
          <a:off x="8131730" y="1298063"/>
          <a:ext cx="3069672" cy="218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" r:id="rId6" imgW="9879120" imgH="7022160" progId="">
                  <p:embed/>
                </p:oleObj>
              </mc:Choice>
              <mc:Fallback>
                <p:oleObj r:id="rId6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31730" y="1298063"/>
                        <a:ext cx="3069672" cy="2183662"/>
                      </a:xfrm>
                      <a:prstGeom prst="rect">
                        <a:avLst/>
                      </a:prstGeom>
                      <a:ln w="28575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46BA6E-4E95-4EBB-A708-18D01AAC9F83}"/>
              </a:ext>
            </a:extLst>
          </p:cNvPr>
          <p:cNvSpPr txBox="1"/>
          <p:nvPr/>
        </p:nvSpPr>
        <p:spPr>
          <a:xfrm>
            <a:off x="8545906" y="347038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</a:rPr>
              <a:t>Сокровищница.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47A0CD74-7D2A-4432-B66A-A1FB0AFE2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515623"/>
              </p:ext>
            </p:extLst>
          </p:nvPr>
        </p:nvGraphicFramePr>
        <p:xfrm>
          <a:off x="990600" y="1298063"/>
          <a:ext cx="3069673" cy="218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" r:id="rId8" imgW="9879120" imgH="7022160" progId="">
                  <p:embed/>
                </p:oleObj>
              </mc:Choice>
              <mc:Fallback>
                <p:oleObj r:id="rId8" imgW="987912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90600" y="1298063"/>
                        <a:ext cx="3069673" cy="2183663"/>
                      </a:xfrm>
                      <a:prstGeom prst="rect">
                        <a:avLst/>
                      </a:prstGeom>
                      <a:ln w="28575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8FED7C8-59B9-4184-BA59-1E724499ADB2}"/>
              </a:ext>
            </a:extLst>
          </p:cNvPr>
          <p:cNvSpPr txBox="1"/>
          <p:nvPr/>
        </p:nvSpPr>
        <p:spPr>
          <a:xfrm>
            <a:off x="1068947" y="3470386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</a:rPr>
              <a:t>Стартовая комната.</a:t>
            </a:r>
          </a:p>
        </p:txBody>
      </p:sp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2B47329-AA93-4570-831E-7D97BC149E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55" y="4047934"/>
            <a:ext cx="3075583" cy="218366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B52FA69-09ED-46D5-A946-D46326F1D57C}"/>
              </a:ext>
            </a:extLst>
          </p:cNvPr>
          <p:cNvSpPr txBox="1"/>
          <p:nvPr/>
        </p:nvSpPr>
        <p:spPr>
          <a:xfrm>
            <a:off x="5006851" y="632711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progresspixel-bold" panose="02000803000000000000" pitchFamily="2" charset="-52"/>
              </a:rPr>
              <a:t>Босс-комната.</a:t>
            </a:r>
          </a:p>
        </p:txBody>
      </p:sp>
    </p:spTree>
    <p:extLst>
      <p:ext uri="{BB962C8B-B14F-4D97-AF65-F5344CB8AC3E}">
        <p14:creationId xmlns:p14="http://schemas.microsoft.com/office/powerpoint/2010/main" val="345181834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251</TotalTime>
  <Words>1032</Words>
  <Application>Microsoft Office PowerPoint</Application>
  <PresentationFormat>Широкоэкранный</PresentationFormat>
  <Paragraphs>124</Paragraphs>
  <Slides>17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progresspixel-bold</vt:lpstr>
      <vt:lpstr>Arial</vt:lpstr>
      <vt:lpstr>DashVTI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Проверка</dc:title>
  <dc:creator>Самков Никита Алексеевич</dc:creator>
  <cp:lastModifiedBy>Самков Никита Алексеевич</cp:lastModifiedBy>
  <cp:revision>64</cp:revision>
  <dcterms:created xsi:type="dcterms:W3CDTF">2021-06-10T08:06:19Z</dcterms:created>
  <dcterms:modified xsi:type="dcterms:W3CDTF">2021-06-10T16:43:44Z</dcterms:modified>
</cp:coreProperties>
</file>